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PT Sans Narrow"/>
      <p:regular r:id="rId44"/>
      <p:bold r:id="rId45"/>
    </p:embeddedFont>
    <p:embeddedFont>
      <p:font typeface="Libre Baskerville"/>
      <p:regular r:id="rId46"/>
      <p:bold r:id="rId47"/>
      <p: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27925E-B3AC-4D5E-AE6F-34F5CA892D74}">
  <a:tblStyle styleId="{7927925E-B3AC-4D5E-AE6F-34F5CA892D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TSansNarrow-regular.fntdata"/><Relationship Id="rId43" Type="http://schemas.openxmlformats.org/officeDocument/2006/relationships/slide" Target="slides/slide37.xml"/><Relationship Id="rId46" Type="http://schemas.openxmlformats.org/officeDocument/2006/relationships/font" Target="fonts/LibreBaskerville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ibreBaskerville-italic.fntdata"/><Relationship Id="rId47" Type="http://schemas.openxmlformats.org/officeDocument/2006/relationships/font" Target="fonts/LibreBaskerville-bold.fntdata"/><Relationship Id="rId49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b0a2f02f2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b0a2f02f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bffb2a086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bffb2a08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0a4e80185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0a4e801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0a4e80185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0a4e8018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0a4e80185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0a4e8018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bffb2a086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bffb2a0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a779c9c3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a779c9c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0a4e80185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0a4e8018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0a4e80185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0a4e801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0a4e80185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0a4e8018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0a4e80185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0a4e8018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0a4e80185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0a4e8018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b0a2f02f2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b0a2f02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7a779c9c33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7a779c9c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0a4e80185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0a4e8018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0a4e80185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0a4e8018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0a4e80185_0_1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0a4e8018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0a4e80185_0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0a4e8018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b0a2f02f2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b0a2f02f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0a4e80185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0a4e8018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bfb45aa7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bfb45aa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a4e80185_0_2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a4e8018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0a4e80185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0a4e8018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b0a2f02f2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b0a2f02f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a779c9c33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a779c9c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bfb45aa7d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bfb45aa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bffb2a086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3bffb2a0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bffb2a086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3bffb2a08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0b20b6a0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b0b20b6a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bfb45aa7d_0_9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bfb45aa7d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bffb2a08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bffb2a0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bffb2a086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bffb2a0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1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uZCwBuRzKk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63.png"/><Relationship Id="rId6" Type="http://schemas.openxmlformats.org/officeDocument/2006/relationships/image" Target="../media/image50.png"/><Relationship Id="rId7" Type="http://schemas.openxmlformats.org/officeDocument/2006/relationships/image" Target="../media/image46.png"/><Relationship Id="rId8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youtu.be/rCYF_XaGHgc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66.png"/><Relationship Id="rId5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8.png"/><Relationship Id="rId4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Relationship Id="rId4" Type="http://schemas.openxmlformats.org/officeDocument/2006/relationships/image" Target="../media/image64.png"/><Relationship Id="rId5" Type="http://schemas.openxmlformats.org/officeDocument/2006/relationships/image" Target="../media/image85.png"/><Relationship Id="rId6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84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73.png"/><Relationship Id="rId8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1.png"/><Relationship Id="rId4" Type="http://schemas.openxmlformats.org/officeDocument/2006/relationships/image" Target="../media/image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youtu.be/K3tcUhVar1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latin typeface="Arial"/>
                <a:ea typeface="Arial"/>
                <a:cs typeface="Arial"/>
                <a:sym typeface="Arial"/>
              </a:rPr>
            </a:br>
            <a:r>
              <a:rPr lang="ko">
                <a:latin typeface="Arial"/>
                <a:ea typeface="Arial"/>
                <a:cs typeface="Arial"/>
                <a:sym typeface="Arial"/>
              </a:rPr>
              <a:t>Project Li-book-lary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팀명: 책사러와조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팀장: 양상민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팀원: 정준엽, 지우림, 최진규, </a:t>
            </a:r>
            <a:r>
              <a:rPr lang="ko" sz="1000"/>
              <a:t>박지애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메인화면</a:t>
            </a:r>
            <a:endParaRPr sz="1488"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13" y="707400"/>
            <a:ext cx="7317974" cy="307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300" y="3900725"/>
            <a:ext cx="4539399" cy="4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</a:t>
            </a:r>
            <a:r>
              <a:rPr lang="ko"/>
              <a:t>3</a:t>
            </a:r>
            <a:r>
              <a:rPr lang="ko"/>
              <a:t>. </a:t>
            </a:r>
            <a:r>
              <a:rPr lang="ko" sz="2266"/>
              <a:t>화면설명 - 로그인</a:t>
            </a:r>
            <a:endParaRPr sz="1488"/>
          </a:p>
        </p:txBody>
      </p:sp>
      <p:grpSp>
        <p:nvGrpSpPr>
          <p:cNvPr id="149" name="Google Shape;149;p23"/>
          <p:cNvGrpSpPr/>
          <p:nvPr/>
        </p:nvGrpSpPr>
        <p:grpSpPr>
          <a:xfrm>
            <a:off x="542025" y="777175"/>
            <a:ext cx="3147843" cy="3057400"/>
            <a:chOff x="508400" y="808725"/>
            <a:chExt cx="3147843" cy="3057400"/>
          </a:xfrm>
        </p:grpSpPr>
        <p:pic>
          <p:nvPicPr>
            <p:cNvPr id="150" name="Google Shape;15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400" y="808725"/>
              <a:ext cx="2507750" cy="202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9875" y="2795475"/>
              <a:ext cx="1449325" cy="3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9875" y="3351975"/>
              <a:ext cx="2956368" cy="51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23"/>
          <p:cNvGrpSpPr/>
          <p:nvPr/>
        </p:nvGrpSpPr>
        <p:grpSpPr>
          <a:xfrm>
            <a:off x="311697" y="853350"/>
            <a:ext cx="4685057" cy="2981231"/>
            <a:chOff x="1895547" y="707400"/>
            <a:chExt cx="4685057" cy="2981231"/>
          </a:xfrm>
        </p:grpSpPr>
        <p:pic>
          <p:nvPicPr>
            <p:cNvPr id="154" name="Google Shape;15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5553" y="707400"/>
              <a:ext cx="4685051" cy="1850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95547" y="2571756"/>
              <a:ext cx="4205850" cy="111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23"/>
          <p:cNvGrpSpPr/>
          <p:nvPr/>
        </p:nvGrpSpPr>
        <p:grpSpPr>
          <a:xfrm>
            <a:off x="4505475" y="2432579"/>
            <a:ext cx="4685050" cy="1694200"/>
            <a:chOff x="4505475" y="2432579"/>
            <a:chExt cx="4685050" cy="1694200"/>
          </a:xfrm>
        </p:grpSpPr>
        <p:pic>
          <p:nvPicPr>
            <p:cNvPr id="157" name="Google Shape;157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05475" y="2432579"/>
              <a:ext cx="4685050" cy="891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0865" y="3373344"/>
              <a:ext cx="2527087" cy="7534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</a:t>
            </a:r>
            <a:r>
              <a:rPr lang="ko"/>
              <a:t>3</a:t>
            </a:r>
            <a:r>
              <a:rPr lang="ko"/>
              <a:t>. </a:t>
            </a:r>
            <a:r>
              <a:rPr lang="ko" sz="2266"/>
              <a:t>화면설명 - 회원가입</a:t>
            </a:r>
            <a:endParaRPr sz="1488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00" y="767775"/>
            <a:ext cx="2760400" cy="272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4"/>
          <p:cNvGrpSpPr/>
          <p:nvPr/>
        </p:nvGrpSpPr>
        <p:grpSpPr>
          <a:xfrm>
            <a:off x="3525100" y="767775"/>
            <a:ext cx="2228850" cy="2632600"/>
            <a:chOff x="3525100" y="767775"/>
            <a:chExt cx="2228850" cy="2632600"/>
          </a:xfrm>
        </p:grpSpPr>
        <p:pic>
          <p:nvPicPr>
            <p:cNvPr id="166" name="Google Shape;16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5100" y="767775"/>
              <a:ext cx="2066925" cy="31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5100" y="1082100"/>
              <a:ext cx="1933575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25100" y="1579675"/>
              <a:ext cx="1562100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25100" y="1858625"/>
              <a:ext cx="170497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525100" y="2249150"/>
              <a:ext cx="2028825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529863" y="2534900"/>
              <a:ext cx="19240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529875" y="2924125"/>
              <a:ext cx="2105025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525100" y="3152725"/>
              <a:ext cx="2228850" cy="247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4" name="Google Shape;174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34150" y="3400377"/>
            <a:ext cx="360357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57150" y="707399"/>
            <a:ext cx="3175150" cy="3565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ID/PW찾기</a:t>
            </a:r>
            <a:endParaRPr sz="1488"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07400"/>
            <a:ext cx="2616750" cy="20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2352112" cy="1687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5"/>
          <p:cNvGrpSpPr/>
          <p:nvPr/>
        </p:nvGrpSpPr>
        <p:grpSpPr>
          <a:xfrm>
            <a:off x="2778825" y="618063"/>
            <a:ext cx="5910750" cy="2392239"/>
            <a:chOff x="2986125" y="2302713"/>
            <a:chExt cx="5910750" cy="2392239"/>
          </a:xfrm>
        </p:grpSpPr>
        <p:pic>
          <p:nvPicPr>
            <p:cNvPr id="184" name="Google Shape;184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86125" y="2302713"/>
              <a:ext cx="5910750" cy="239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5"/>
            <p:cNvSpPr/>
            <p:nvPr/>
          </p:nvSpPr>
          <p:spPr>
            <a:xfrm>
              <a:off x="3846700" y="2979725"/>
              <a:ext cx="1245900" cy="138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6" name="Google Shape;186;p25"/>
          <p:cNvGrpSpPr/>
          <p:nvPr/>
        </p:nvGrpSpPr>
        <p:grpSpPr>
          <a:xfrm>
            <a:off x="3187713" y="2943038"/>
            <a:ext cx="2768563" cy="2124075"/>
            <a:chOff x="3648300" y="2842813"/>
            <a:chExt cx="2768563" cy="2124075"/>
          </a:xfrm>
        </p:grpSpPr>
        <p:pic>
          <p:nvPicPr>
            <p:cNvPr id="187" name="Google Shape;18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64138" y="2842813"/>
              <a:ext cx="2752725" cy="212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5"/>
            <p:cNvSpPr/>
            <p:nvPr/>
          </p:nvSpPr>
          <p:spPr>
            <a:xfrm>
              <a:off x="3648300" y="3468875"/>
              <a:ext cx="1575000" cy="18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마이페이지</a:t>
            </a:r>
            <a:endParaRPr sz="1488"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94825"/>
            <a:ext cx="5232601" cy="20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550" y="1049073"/>
            <a:ext cx="2535950" cy="2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</a:t>
            </a:r>
            <a:r>
              <a:rPr lang="ko"/>
              <a:t>3</a:t>
            </a:r>
            <a:r>
              <a:rPr lang="ko"/>
              <a:t>. </a:t>
            </a:r>
            <a:r>
              <a:rPr lang="ko" sz="2266"/>
              <a:t>화면설명 - 회사소개 및 오시는 길</a:t>
            </a:r>
            <a:endParaRPr sz="1488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13" y="650475"/>
            <a:ext cx="6775373" cy="211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325" y="2762599"/>
            <a:ext cx="6166378" cy="20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</a:t>
            </a:r>
            <a:r>
              <a:rPr lang="ko"/>
              <a:t> </a:t>
            </a:r>
            <a:r>
              <a:rPr lang="ko" sz="2266"/>
              <a:t>화면설명 - 로그인과정 영상시연</a:t>
            </a:r>
            <a:endParaRPr sz="1488"/>
          </a:p>
        </p:txBody>
      </p:sp>
      <p:sp>
        <p:nvSpPr>
          <p:cNvPr id="208" name="Google Shape;208;p28">
            <a:hlinkClick r:id="rId3"/>
          </p:cNvPr>
          <p:cNvSpPr txBox="1"/>
          <p:nvPr/>
        </p:nvSpPr>
        <p:spPr>
          <a:xfrm>
            <a:off x="3072000" y="23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https://youtu.be/uZCwBuRzKks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검색결과</a:t>
            </a:r>
            <a:endParaRPr sz="1488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5" y="582950"/>
            <a:ext cx="5362237" cy="41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00" y="582947"/>
            <a:ext cx="6299151" cy="5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도서정보</a:t>
            </a:r>
            <a:endParaRPr sz="1488"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48525"/>
            <a:ext cx="3765784" cy="41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484" y="707400"/>
            <a:ext cx="4761716" cy="18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장바구니</a:t>
            </a:r>
            <a:endParaRPr sz="1488"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25" y="597525"/>
            <a:ext cx="7126700" cy="20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70525"/>
            <a:ext cx="6003799" cy="91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31"/>
          <p:cNvGrpSpPr/>
          <p:nvPr/>
        </p:nvGrpSpPr>
        <p:grpSpPr>
          <a:xfrm>
            <a:off x="5238325" y="1713600"/>
            <a:ext cx="3668830" cy="1306000"/>
            <a:chOff x="4829650" y="2670525"/>
            <a:chExt cx="3668830" cy="1306000"/>
          </a:xfrm>
        </p:grpSpPr>
        <p:pic>
          <p:nvPicPr>
            <p:cNvPr id="231" name="Google Shape;23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29650" y="2670525"/>
              <a:ext cx="3668830" cy="65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29650" y="3323525"/>
              <a:ext cx="3474606" cy="653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01925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50150" y="306875"/>
            <a:ext cx="3837000" cy="42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01 프로젝트 개요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1-1. 개발환경</a:t>
            </a:r>
            <a:br>
              <a:rPr lang="ko" sz="1500"/>
            </a:br>
            <a:r>
              <a:rPr lang="ko" sz="1500"/>
              <a:t>1-2. 기획의도</a:t>
            </a:r>
            <a:br>
              <a:rPr lang="ko" sz="1500"/>
            </a:br>
            <a:r>
              <a:rPr lang="ko" sz="1500"/>
              <a:t>1-3. 개발목표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02 프로젝트 상세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2-1.</a:t>
            </a:r>
            <a:r>
              <a:rPr lang="ko" sz="1500"/>
              <a:t> UML</a:t>
            </a:r>
            <a:br>
              <a:rPr lang="ko" sz="1500"/>
            </a:br>
            <a:r>
              <a:rPr lang="ko" sz="1500"/>
              <a:t>2-2. ERD</a:t>
            </a:r>
            <a:br>
              <a:rPr lang="ko" sz="1500"/>
            </a:br>
            <a:r>
              <a:rPr lang="ko" sz="1500"/>
              <a:t>2-3. 화면설명 및 시연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03 마무리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500"/>
              <a:t>3-1. 추후 개발노선</a:t>
            </a:r>
            <a:br>
              <a:rPr lang="ko" sz="1500"/>
            </a:br>
            <a:r>
              <a:rPr lang="ko" sz="1500"/>
              <a:t>3-2. Q&amp;A</a:t>
            </a:r>
            <a:endParaRPr b="1"/>
          </a:p>
        </p:txBody>
      </p:sp>
      <p:sp>
        <p:nvSpPr>
          <p:cNvPr id="74" name="Google Shape;74;p14"/>
          <p:cNvSpPr/>
          <p:nvPr/>
        </p:nvSpPr>
        <p:spPr>
          <a:xfrm>
            <a:off x="5005075" y="4465950"/>
            <a:ext cx="597300" cy="8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결제확인</a:t>
            </a:r>
            <a:endParaRPr sz="1488"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50" y="808800"/>
            <a:ext cx="3017242" cy="41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2" y="3358575"/>
            <a:ext cx="1752600" cy="94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2"/>
          <p:cNvGrpSpPr/>
          <p:nvPr/>
        </p:nvGrpSpPr>
        <p:grpSpPr>
          <a:xfrm>
            <a:off x="4572000" y="539250"/>
            <a:ext cx="4133850" cy="2819325"/>
            <a:chOff x="4572000" y="539250"/>
            <a:chExt cx="4133850" cy="2819325"/>
          </a:xfrm>
        </p:grpSpPr>
        <p:pic>
          <p:nvPicPr>
            <p:cNvPr id="241" name="Google Shape;24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1525" y="539250"/>
              <a:ext cx="4114800" cy="73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72000" y="1272675"/>
              <a:ext cx="4133850" cy="69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0" y="1968000"/>
              <a:ext cx="40767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2" y="2739525"/>
              <a:ext cx="3575825" cy="619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주문목록/환불요청</a:t>
            </a:r>
            <a:endParaRPr sz="1488"/>
          </a:p>
        </p:txBody>
      </p:sp>
      <p:grpSp>
        <p:nvGrpSpPr>
          <p:cNvPr id="250" name="Google Shape;250;p33"/>
          <p:cNvGrpSpPr/>
          <p:nvPr/>
        </p:nvGrpSpPr>
        <p:grpSpPr>
          <a:xfrm>
            <a:off x="311700" y="3642863"/>
            <a:ext cx="8305800" cy="752475"/>
            <a:chOff x="99100" y="3642863"/>
            <a:chExt cx="8305800" cy="752475"/>
          </a:xfrm>
        </p:grpSpPr>
        <p:pic>
          <p:nvPicPr>
            <p:cNvPr id="251" name="Google Shape;251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100" y="3657138"/>
              <a:ext cx="4124325" cy="7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3425" y="3642863"/>
              <a:ext cx="418147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33"/>
          <p:cNvGrpSpPr/>
          <p:nvPr/>
        </p:nvGrpSpPr>
        <p:grpSpPr>
          <a:xfrm>
            <a:off x="351575" y="589450"/>
            <a:ext cx="7956150" cy="2939538"/>
            <a:chOff x="351575" y="589450"/>
            <a:chExt cx="7956150" cy="2939538"/>
          </a:xfrm>
        </p:grpSpPr>
        <p:pic>
          <p:nvPicPr>
            <p:cNvPr id="254" name="Google Shape;254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1575" y="589450"/>
              <a:ext cx="7956150" cy="153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1575" y="2124962"/>
              <a:ext cx="7956149" cy="1404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배송조회</a:t>
            </a:r>
            <a:endParaRPr sz="1488"/>
          </a:p>
        </p:txBody>
      </p:sp>
      <p:grpSp>
        <p:nvGrpSpPr>
          <p:cNvPr id="261" name="Google Shape;261;p34"/>
          <p:cNvGrpSpPr/>
          <p:nvPr/>
        </p:nvGrpSpPr>
        <p:grpSpPr>
          <a:xfrm>
            <a:off x="311700" y="809774"/>
            <a:ext cx="8520601" cy="3731397"/>
            <a:chOff x="311700" y="787149"/>
            <a:chExt cx="8520601" cy="3731397"/>
          </a:xfrm>
        </p:grpSpPr>
        <p:grpSp>
          <p:nvGrpSpPr>
            <p:cNvPr id="262" name="Google Shape;262;p34"/>
            <p:cNvGrpSpPr/>
            <p:nvPr/>
          </p:nvGrpSpPr>
          <p:grpSpPr>
            <a:xfrm>
              <a:off x="311700" y="787149"/>
              <a:ext cx="8520601" cy="3731397"/>
              <a:chOff x="311700" y="787149"/>
              <a:chExt cx="8520601" cy="3731397"/>
            </a:xfrm>
          </p:grpSpPr>
          <p:pic>
            <p:nvPicPr>
              <p:cNvPr id="263" name="Google Shape;263;p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11700" y="787149"/>
                <a:ext cx="8520601" cy="37313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4" name="Google Shape;264;p34"/>
              <p:cNvSpPr/>
              <p:nvPr/>
            </p:nvSpPr>
            <p:spPr>
              <a:xfrm>
                <a:off x="1883950" y="1973675"/>
                <a:ext cx="1106400" cy="159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65" name="Google Shape;265;p34"/>
            <p:cNvSpPr/>
            <p:nvPr/>
          </p:nvSpPr>
          <p:spPr>
            <a:xfrm>
              <a:off x="817375" y="1026700"/>
              <a:ext cx="807300" cy="139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영상시연 - 상품 구입 과정</a:t>
            </a:r>
            <a:endParaRPr sz="1488"/>
          </a:p>
        </p:txBody>
      </p:sp>
      <p:sp>
        <p:nvSpPr>
          <p:cNvPr id="271" name="Google Shape;271;p35">
            <a:hlinkClick r:id="rId3"/>
          </p:cNvPr>
          <p:cNvSpPr txBox="1"/>
          <p:nvPr/>
        </p:nvSpPr>
        <p:spPr>
          <a:xfrm>
            <a:off x="3000375" y="23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https://youtu.be/rCYF_XaGHgc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Q&amp;A게시판</a:t>
            </a:r>
            <a:endParaRPr sz="1488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07400"/>
            <a:ext cx="4349950" cy="31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248" y="815273"/>
            <a:ext cx="3933150" cy="15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050" y="2450498"/>
            <a:ext cx="4177549" cy="190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게시글 상세보기</a:t>
            </a:r>
            <a:endParaRPr sz="1488"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038" y="633950"/>
            <a:ext cx="5158650" cy="22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774" y="2812200"/>
            <a:ext cx="5064899" cy="19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게시글 수정/삭제</a:t>
            </a:r>
            <a:endParaRPr sz="1488"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0" y="837950"/>
            <a:ext cx="3719049" cy="2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750" y="961599"/>
            <a:ext cx="3419251" cy="12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825" y="2877150"/>
            <a:ext cx="2557775" cy="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825" y="3467850"/>
            <a:ext cx="2690222" cy="5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신간 등록</a:t>
            </a:r>
            <a:endParaRPr sz="1488"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0" y="604800"/>
            <a:ext cx="4173100" cy="41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875" y="859800"/>
            <a:ext cx="19907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875" y="1240800"/>
            <a:ext cx="11811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2975" y="1288425"/>
            <a:ext cx="10477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0737" y="116675"/>
            <a:ext cx="3412225" cy="6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1875" y="1497980"/>
            <a:ext cx="3262875" cy="32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카테고리 등록</a:t>
            </a:r>
            <a:endParaRPr sz="1488"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25" y="982875"/>
            <a:ext cx="4339670" cy="24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600" y="875425"/>
            <a:ext cx="4510051" cy="25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사이트 전체 배송 조회</a:t>
            </a:r>
            <a:endParaRPr sz="1488"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400"/>
            <a:ext cx="8839200" cy="157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회원 전체 목록 및 강제탈퇴</a:t>
            </a:r>
            <a:endParaRPr sz="1488"/>
          </a:p>
        </p:txBody>
      </p:sp>
      <p:grpSp>
        <p:nvGrpSpPr>
          <p:cNvPr id="325" name="Google Shape;325;p42"/>
          <p:cNvGrpSpPr/>
          <p:nvPr/>
        </p:nvGrpSpPr>
        <p:grpSpPr>
          <a:xfrm>
            <a:off x="152400" y="707400"/>
            <a:ext cx="8839203" cy="1826096"/>
            <a:chOff x="232525" y="745650"/>
            <a:chExt cx="8839203" cy="1826096"/>
          </a:xfrm>
        </p:grpSpPr>
        <p:pic>
          <p:nvPicPr>
            <p:cNvPr id="326" name="Google Shape;32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525" y="745650"/>
              <a:ext cx="8839203" cy="1826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42"/>
            <p:cNvSpPr/>
            <p:nvPr/>
          </p:nvSpPr>
          <p:spPr>
            <a:xfrm>
              <a:off x="3737425" y="1560300"/>
              <a:ext cx="786900" cy="19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8" name="Google Shape;328;p42"/>
          <p:cNvGrpSpPr/>
          <p:nvPr/>
        </p:nvGrpSpPr>
        <p:grpSpPr>
          <a:xfrm>
            <a:off x="311700" y="2913571"/>
            <a:ext cx="4200525" cy="1447800"/>
            <a:chOff x="311700" y="2913571"/>
            <a:chExt cx="4200525" cy="1447800"/>
          </a:xfrm>
        </p:grpSpPr>
        <p:pic>
          <p:nvPicPr>
            <p:cNvPr id="329" name="Google Shape;329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2913571"/>
              <a:ext cx="42005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0275" y="3666046"/>
              <a:ext cx="4143375" cy="695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사이트 전체 도서 조회 및 재고수정</a:t>
            </a:r>
            <a:endParaRPr sz="1488"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38" y="580275"/>
            <a:ext cx="6440899" cy="29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17675"/>
            <a:ext cx="8240382" cy="12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화면설명 - 도서 판매량 통계</a:t>
            </a:r>
            <a:endParaRPr sz="1488"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50" y="2791376"/>
            <a:ext cx="6688550" cy="20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775" y="645500"/>
            <a:ext cx="5153475" cy="26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 sz="2266"/>
              <a:t>영상시연 - 게시판 및 관리자기능</a:t>
            </a:r>
            <a:endParaRPr sz="1488"/>
          </a:p>
        </p:txBody>
      </p:sp>
      <p:sp>
        <p:nvSpPr>
          <p:cNvPr id="350" name="Google Shape;350;p45">
            <a:hlinkClick r:id="rId3"/>
          </p:cNvPr>
          <p:cNvSpPr txBox="1"/>
          <p:nvPr/>
        </p:nvSpPr>
        <p:spPr>
          <a:xfrm>
            <a:off x="3072000" y="2236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https://youtu.be/K3tcUhVar14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마무리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-1. 추후 개발 노선</a:t>
            </a:r>
            <a:endParaRPr/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311700" y="12736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lgun Gothic"/>
              <a:buAutoNum type="arabicPeriod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카카오, 구글, 페이스북 연동 로그인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lgun Gothic"/>
              <a:buAutoNum type="arabicPeriod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결제 검증 기능을 통한 유효성 검사</a:t>
            </a:r>
            <a:endParaRPr sz="16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-</a:t>
            </a:r>
            <a:r>
              <a:rPr lang="ko"/>
              <a:t>2</a:t>
            </a:r>
            <a:r>
              <a:rPr lang="ko"/>
              <a:t>. Q&amp;A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1-1. 개발환경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50" y="1733950"/>
            <a:ext cx="1421225" cy="7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950" y="2615475"/>
            <a:ext cx="1126575" cy="11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4325" y="3383000"/>
            <a:ext cx="1453648" cy="11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8387" y="1529574"/>
            <a:ext cx="1369675" cy="13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8674" y="2529076"/>
            <a:ext cx="1549620" cy="112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0296" y="2981279"/>
            <a:ext cx="707400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2947" y="3688675"/>
            <a:ext cx="2082476" cy="10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8298" y="1938249"/>
            <a:ext cx="11430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73323" y="3431426"/>
            <a:ext cx="1191300" cy="11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1-2. 기획의도</a:t>
            </a:r>
            <a:endParaRPr/>
          </a:p>
        </p:txBody>
      </p:sp>
      <p:grpSp>
        <p:nvGrpSpPr>
          <p:cNvPr id="99" name="Google Shape;99;p17"/>
          <p:cNvGrpSpPr/>
          <p:nvPr/>
        </p:nvGrpSpPr>
        <p:grpSpPr>
          <a:xfrm>
            <a:off x="543231" y="1172979"/>
            <a:ext cx="1719300" cy="903315"/>
            <a:chOff x="1483056" y="1201929"/>
            <a:chExt cx="1719300" cy="903315"/>
          </a:xfrm>
        </p:grpSpPr>
        <p:sp>
          <p:nvSpPr>
            <p:cNvPr id="100" name="Google Shape;100;p17"/>
            <p:cNvSpPr txBox="1"/>
            <p:nvPr/>
          </p:nvSpPr>
          <p:spPr>
            <a:xfrm>
              <a:off x="1594506" y="1201929"/>
              <a:ext cx="1496400" cy="717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500">
                  <a:solidFill>
                    <a:schemeClr val="accent3"/>
                  </a:solidFill>
                  <a:highlight>
                    <a:schemeClr val="lt1"/>
                  </a:highlight>
                  <a:latin typeface="Libre Baskerville"/>
                  <a:ea typeface="Libre Baskerville"/>
                  <a:cs typeface="Libre Baskerville"/>
                  <a:sym typeface="Libre Baskerville"/>
                </a:rPr>
                <a:t>39.3%</a:t>
              </a:r>
              <a:endParaRPr b="1" sz="3500">
                <a:solidFill>
                  <a:schemeClr val="accent3"/>
                </a:solidFill>
                <a:highlight>
                  <a:schemeClr val="lt1"/>
                </a:highlight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1483056" y="1683743"/>
              <a:ext cx="17193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ko" sz="1700">
                  <a:solidFill>
                    <a:srgbClr val="7F694C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오프라인 서점</a:t>
              </a:r>
              <a:endParaRPr b="1" sz="2000">
                <a:solidFill>
                  <a:srgbClr val="7F694C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02" name="Google Shape;102;p17"/>
          <p:cNvGrpSpPr/>
          <p:nvPr/>
        </p:nvGrpSpPr>
        <p:grpSpPr>
          <a:xfrm>
            <a:off x="2806069" y="1154747"/>
            <a:ext cx="1719300" cy="939772"/>
            <a:chOff x="4816844" y="1346997"/>
            <a:chExt cx="1719300" cy="939772"/>
          </a:xfrm>
        </p:grpSpPr>
        <p:sp>
          <p:nvSpPr>
            <p:cNvPr id="103" name="Google Shape;103;p17"/>
            <p:cNvSpPr txBox="1"/>
            <p:nvPr/>
          </p:nvSpPr>
          <p:spPr>
            <a:xfrm>
              <a:off x="4891294" y="1346997"/>
              <a:ext cx="1496400" cy="717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500">
                  <a:solidFill>
                    <a:schemeClr val="accen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33.4%</a:t>
              </a:r>
              <a:endParaRPr b="1" sz="3300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04" name="Google Shape;104;p17"/>
            <p:cNvSpPr txBox="1"/>
            <p:nvPr/>
          </p:nvSpPr>
          <p:spPr>
            <a:xfrm>
              <a:off x="4816844" y="1865268"/>
              <a:ext cx="17193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7F694C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온라인 웹 서점</a:t>
              </a:r>
              <a:endParaRPr b="1" sz="1800">
                <a:solidFill>
                  <a:srgbClr val="7F694C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05" name="Google Shape;105;p17"/>
          <p:cNvGrpSpPr/>
          <p:nvPr/>
        </p:nvGrpSpPr>
        <p:grpSpPr>
          <a:xfrm>
            <a:off x="543219" y="3590654"/>
            <a:ext cx="1719300" cy="944715"/>
            <a:chOff x="6047494" y="2548804"/>
            <a:chExt cx="1719300" cy="944715"/>
          </a:xfrm>
        </p:grpSpPr>
        <p:sp>
          <p:nvSpPr>
            <p:cNvPr id="106" name="Google Shape;106;p17"/>
            <p:cNvSpPr txBox="1"/>
            <p:nvPr/>
          </p:nvSpPr>
          <p:spPr>
            <a:xfrm>
              <a:off x="6158944" y="2548804"/>
              <a:ext cx="1496400" cy="717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800">
                  <a:solidFill>
                    <a:srgbClr val="E0666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27.3%</a:t>
              </a:r>
              <a:endParaRPr b="1" sz="3800">
                <a:solidFill>
                  <a:srgbClr val="E06666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6047494" y="3072018"/>
              <a:ext cx="17193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7F694C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모바일 서점</a:t>
              </a:r>
              <a:endParaRPr b="1" sz="2000">
                <a:solidFill>
                  <a:srgbClr val="7F694C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pic>
        <p:nvPicPr>
          <p:cNvPr id="108" name="Google Shape;108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476" y="1901000"/>
            <a:ext cx="2736225" cy="16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326175" y="2259125"/>
            <a:ext cx="5787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과거 코로나 팬데믹 시기에 오프라인 서점들의 소비층이 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온라인 서점으로 대부분 옮겨갔고 엄청난 성장률을 보였다. 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교보문고는 「2022 상반기 도서 판매 동향」 자료에서 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결산 결과 모바일(33.4%)과 온라인(27.4%)을 통한 구매가 60.8%를 차지하며 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오프라인 영업점 매출(39.2%)을 온라인 매출이 크게 앞질렀다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고 밝혔다. 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따라서 본사도 이러한 흐름에 올라타 온라인 서점 시장에 진출해야한다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10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1-3. 개발목표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63" y="743825"/>
            <a:ext cx="4178074" cy="182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8"/>
          <p:cNvGrpSpPr/>
          <p:nvPr/>
        </p:nvGrpSpPr>
        <p:grpSpPr>
          <a:xfrm>
            <a:off x="1450563" y="2746600"/>
            <a:ext cx="6242875" cy="1245900"/>
            <a:chOff x="1398800" y="2732025"/>
            <a:chExt cx="6242875" cy="1245900"/>
          </a:xfrm>
        </p:grpSpPr>
        <p:sp>
          <p:nvSpPr>
            <p:cNvPr id="117" name="Google Shape;117;p18"/>
            <p:cNvSpPr/>
            <p:nvPr/>
          </p:nvSpPr>
          <p:spPr>
            <a:xfrm>
              <a:off x="1398800" y="2732025"/>
              <a:ext cx="2826600" cy="1245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Open Sans"/>
                  <a:ea typeface="Open Sans"/>
                  <a:cs typeface="Open Sans"/>
                  <a:sym typeface="Open Sans"/>
                </a:rPr>
                <a:t>고객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Open Sans"/>
                  <a:ea typeface="Open Sans"/>
                  <a:cs typeface="Open Sans"/>
                  <a:sym typeface="Open Sans"/>
                </a:rPr>
                <a:t>편의성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4815075" y="2732025"/>
              <a:ext cx="2826600" cy="1245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Open Sans"/>
                  <a:ea typeface="Open Sans"/>
                  <a:cs typeface="Open Sans"/>
                  <a:sym typeface="Open Sans"/>
                </a:rPr>
                <a:t>매장관리인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Open Sans"/>
                  <a:ea typeface="Open Sans"/>
                  <a:cs typeface="Open Sans"/>
                  <a:sym typeface="Open Sans"/>
                </a:rPr>
                <a:t>업무효율성, 정확성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상세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-1. UML - </a:t>
            </a:r>
            <a:r>
              <a:rPr b="0" lang="ko" sz="1650"/>
              <a:t>sequence diagram</a:t>
            </a:r>
            <a:endParaRPr b="0" sz="1650"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138" y="707412"/>
            <a:ext cx="3545725" cy="415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2-2. ERD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06100"/>
            <a:ext cx="3986342" cy="413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6" name="Google Shape;136;p21"/>
          <p:cNvGraphicFramePr/>
          <p:nvPr/>
        </p:nvGraphicFramePr>
        <p:xfrm>
          <a:off x="4350025" y="42498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{7927925E-B3AC-4D5E-AE6F-34F5CA892D74}</a:tableStyleId>
              </a:tblPr>
              <a:tblGrid>
                <a:gridCol w="1050325"/>
                <a:gridCol w="3431950"/>
              </a:tblGrid>
              <a:tr h="79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accen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PR3BOOK</a:t>
                      </a:r>
                      <a:endParaRPr b="1" sz="1000">
                        <a:solidFill>
                          <a:schemeClr val="accen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도서 ISBN, 제목, 저자, 출판사, 가격, 적립포인트, 요약정보, 이미지, 카테고리, 잔여재고가 입력된다.  도서 조회, 장바구니에 사용된다.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</a:tr>
              <a:tr h="5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accen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PR3MEMBER</a:t>
                      </a:r>
                      <a:endParaRPr b="1" sz="1000">
                        <a:solidFill>
                          <a:schemeClr val="accen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고유번호, 멤버 ID, 비밀번호, 이메일, 이름, 전화번호, 배송을 위한 주소, 보유 포인트가 입력된다.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</a:tr>
              <a:tr h="5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accen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PR3CATEGORY</a:t>
                      </a:r>
                      <a:endParaRPr b="1" sz="1000">
                        <a:solidFill>
                          <a:schemeClr val="accen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도서의 카테고리를 위한 테이블이다. 카테고리 고유번호와 카테고리 이름이 입력된다.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</a:tr>
              <a:tr h="5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accen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PR3BASKET</a:t>
                      </a:r>
                      <a:endParaRPr b="1" sz="1000">
                        <a:solidFill>
                          <a:schemeClr val="accen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장바구니의 회원 고유번호, 장바구니에 들어간 도서의 ISBN, 해당 도서의 장바구니에 들어간 갯수가 입력된다.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accen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PR3ORDER</a:t>
                      </a:r>
                      <a:endParaRPr b="1" sz="1000">
                        <a:solidFill>
                          <a:schemeClr val="accen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장바구니 테이블과 연결되며 고유주문번호, 회원 고유번호, 배송된 책들, 배송내역, 배송상태, 총 가격, 총 포인트가 입력된다. ORDER_CONTENT에는 책A N권, 책B N권… 식으로 입력된다. CONFIRM_PAY는 고객이 구매를 확정지었는지의 여부를 나타낸다.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accen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PR3BOARD</a:t>
                      </a:r>
                      <a:endParaRPr b="1" sz="1000">
                        <a:solidFill>
                          <a:schemeClr val="accen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관리자와 회원간의 질답을 위한 게시판 테이블이다. 게시글 번호, 글쓴이, 제목, 내용, 게시일, 조회수, 답글 표시를 위한 데이터(BOARD_STEP, BOARD_LEVEL), 답글의 원글(BOARD_PARENT)가 입력된다.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